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94" r:id="rId3"/>
    <p:sldId id="285" r:id="rId4"/>
    <p:sldId id="295" r:id="rId5"/>
    <p:sldId id="297" r:id="rId6"/>
    <p:sldId id="296" r:id="rId7"/>
    <p:sldId id="301" r:id="rId8"/>
    <p:sldId id="298" r:id="rId9"/>
    <p:sldId id="300" r:id="rId10"/>
    <p:sldId id="299" r:id="rId11"/>
    <p:sldId id="305" r:id="rId12"/>
    <p:sldId id="302" r:id="rId13"/>
    <p:sldId id="303" r:id="rId14"/>
    <p:sldId id="306" r:id="rId15"/>
    <p:sldId id="304" r:id="rId16"/>
  </p:sldIdLst>
  <p:sldSz cx="12801600" cy="9601200" type="A3"/>
  <p:notesSz cx="6858000" cy="9144000"/>
  <p:defaultTextStyle>
    <a:defPPr>
      <a:defRPr lang="ru-RU"/>
    </a:defPPr>
    <a:lvl1pPr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639763" indent="-182563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279525" indent="-365125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919288" indent="-547688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2559050" indent="-730250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4660"/>
  </p:normalViewPr>
  <p:slideViewPr>
    <p:cSldViewPr>
      <p:cViewPr varScale="1">
        <p:scale>
          <a:sx n="79" d="100"/>
          <a:sy n="79" d="100"/>
        </p:scale>
        <p:origin x="1242" y="9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FAFCA4DE-0144-4E4E-B8FB-A112B5A936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7985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A13495F-D604-4611-AC89-A132E93A38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79852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9D53FED-66FA-4D88-A810-A44058BDB9B5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B8B78185-6DDE-41F7-BF28-0748995961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937FE078-1566-43F0-AB88-8690B1AFB9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8BCA05-8BE4-4ECC-A8E9-E10DC54F19C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7985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2B6F563-8E18-465E-9E2B-30DB058BDF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279852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358F775-6BFF-41A6-A0C4-2C16A3F70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0120" y="2982599"/>
            <a:ext cx="10881360" cy="205803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131BF2-A266-4AB8-9066-5F3F7BA72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1A7AE-FB96-41CB-9071-7E48D810C919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BB55F3-BACE-44F8-997E-9190BA529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A53CEA-D782-4420-BF6C-A6EFE6AB4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0191B-6C74-406E-906C-A96622258E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60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61FBFE-D3B4-488B-8973-908F05336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CA301-975E-4949-9AD2-DF8B78DDC7AE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59B988-E00D-404A-80F3-8F40344B7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008BC2-6854-432D-B52B-272481544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F8EAF-D1FA-466C-B403-C021D57EA5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570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81160" y="384497"/>
            <a:ext cx="2880360" cy="819213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40080" y="384497"/>
            <a:ext cx="8427720" cy="819213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A1CB76-EA36-470B-BF8F-8493D0497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D14D9-C610-4108-9A09-C3D48BF00262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8A2282-8545-4530-9A29-2536BA77B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27FAC6-B5B3-4767-85AF-732ADE7F1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C6C02-0E57-4F0A-BF43-C1FED47C97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10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1310D2-4339-4805-A352-FE55DDD9F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3798D-9337-436A-BD9A-A1CEB10353BC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A03866-1311-457A-8C27-50AA832C0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C0840D-60E1-4E58-97AC-2BCE32423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D3187-FC03-41F4-86D1-29F97F5786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9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1238" y="6169664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10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21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317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424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527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634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739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844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DD6F76-46CA-4364-BE9F-1E3FBE79B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94267-6E96-4CAB-A131-B5FA1437B5DE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437657-6E14-45F7-B46D-2665BFACC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5E1672-B477-49D6-A300-EF5097CF4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605BD-D757-4646-BEFE-17D06F4D5D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245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5B426AF6-A168-4D27-B7F3-54F9D9CC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C55DF-A40F-41E1-965A-15CF4B4AA8AE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07BD5B1D-5EE3-40B7-BCCF-9D6735A4E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ECC37CA-3D49-40A3-8987-4811AB8B0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34E75-1333-44E7-8284-FD7E5A293F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02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105" indent="0">
              <a:buNone/>
              <a:defRPr sz="2800" b="1"/>
            </a:lvl2pPr>
            <a:lvl3pPr marL="1280210" indent="0">
              <a:buNone/>
              <a:defRPr sz="2520" b="1"/>
            </a:lvl3pPr>
            <a:lvl4pPr marL="1920317" indent="0">
              <a:buNone/>
              <a:defRPr sz="2240" b="1"/>
            </a:lvl4pPr>
            <a:lvl5pPr marL="2560424" indent="0">
              <a:buNone/>
              <a:defRPr sz="2240" b="1"/>
            </a:lvl5pPr>
            <a:lvl6pPr marL="3200527" indent="0">
              <a:buNone/>
              <a:defRPr sz="2240" b="1"/>
            </a:lvl6pPr>
            <a:lvl7pPr marL="3840634" indent="0">
              <a:buNone/>
              <a:defRPr sz="2240" b="1"/>
            </a:lvl7pPr>
            <a:lvl8pPr marL="4480739" indent="0">
              <a:buNone/>
              <a:defRPr sz="2240" b="1"/>
            </a:lvl8pPr>
            <a:lvl9pPr marL="5120844" indent="0">
              <a:buNone/>
              <a:defRPr sz="224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03039" y="2149158"/>
            <a:ext cx="5658485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105" indent="0">
              <a:buNone/>
              <a:defRPr sz="2800" b="1"/>
            </a:lvl2pPr>
            <a:lvl3pPr marL="1280210" indent="0">
              <a:buNone/>
              <a:defRPr sz="2520" b="1"/>
            </a:lvl3pPr>
            <a:lvl4pPr marL="1920317" indent="0">
              <a:buNone/>
              <a:defRPr sz="2240" b="1"/>
            </a:lvl4pPr>
            <a:lvl5pPr marL="2560424" indent="0">
              <a:buNone/>
              <a:defRPr sz="2240" b="1"/>
            </a:lvl5pPr>
            <a:lvl6pPr marL="3200527" indent="0">
              <a:buNone/>
              <a:defRPr sz="2240" b="1"/>
            </a:lvl6pPr>
            <a:lvl7pPr marL="3840634" indent="0">
              <a:buNone/>
              <a:defRPr sz="2240" b="1"/>
            </a:lvl7pPr>
            <a:lvl8pPr marL="4480739" indent="0">
              <a:buNone/>
              <a:defRPr sz="2240" b="1"/>
            </a:lvl8pPr>
            <a:lvl9pPr marL="5120844" indent="0">
              <a:buNone/>
              <a:defRPr sz="224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503039" y="3044825"/>
            <a:ext cx="5658485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C9CBCCC4-9A1A-432B-8276-A4CBF121D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71598-D747-4395-9BCF-7D942251AF93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85503CC6-46E6-4B00-AF00-343103997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9F4EC63D-5C0F-4106-A897-E2729CD9C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BB941-2FB1-415B-9D10-E6A7E4A4F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999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1319B4F6-6C6E-409D-8C0B-0167F2293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84D81-C0E0-4BA4-B8D8-AC5CAB7C2B2D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65908C82-CA4B-43D8-BB2A-7C0067A94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92461DA6-8028-4A01-B7EB-4CCC62089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DBFF6-3FB8-4752-9440-558C2FB6A8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39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2727BCC1-904B-4F2E-AC60-DF83AE550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988F1-7D64-481D-85EC-50F5CA73F0C8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85A5ADE8-02EB-4257-85FD-372A909D4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E26E07BA-65D2-470F-BDBE-BB25EFA62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30CED-6B30-4FA9-B7E1-46187BA44F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201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1960"/>
            </a:lvl1pPr>
            <a:lvl2pPr marL="640105" indent="0">
              <a:buNone/>
              <a:defRPr sz="1680"/>
            </a:lvl2pPr>
            <a:lvl3pPr marL="1280210" indent="0">
              <a:buNone/>
              <a:defRPr sz="1400"/>
            </a:lvl3pPr>
            <a:lvl4pPr marL="1920317" indent="0">
              <a:buNone/>
              <a:defRPr sz="1260"/>
            </a:lvl4pPr>
            <a:lvl5pPr marL="2560424" indent="0">
              <a:buNone/>
              <a:defRPr sz="1260"/>
            </a:lvl5pPr>
            <a:lvl6pPr marL="3200527" indent="0">
              <a:buNone/>
              <a:defRPr sz="1260"/>
            </a:lvl6pPr>
            <a:lvl7pPr marL="3840634" indent="0">
              <a:buNone/>
              <a:defRPr sz="1260"/>
            </a:lvl7pPr>
            <a:lvl8pPr marL="4480739" indent="0">
              <a:buNone/>
              <a:defRPr sz="1260"/>
            </a:lvl8pPr>
            <a:lvl9pPr marL="5120844" indent="0">
              <a:buNone/>
              <a:defRPr sz="126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57B981BC-3D24-483D-A1EF-6F63AA399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27645-D4CC-4B5C-8AD4-CAFF37890FE5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C69B48C3-DAC6-4AAB-A4D1-BC524F2A8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BFE76AE4-F57B-4F53-9D82-83ED2562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EE851-91FF-4CF5-9980-6A1886C00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2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480"/>
            </a:lvl1pPr>
            <a:lvl2pPr marL="640105" indent="0">
              <a:buNone/>
              <a:defRPr sz="3920"/>
            </a:lvl2pPr>
            <a:lvl3pPr marL="1280210" indent="0">
              <a:buNone/>
              <a:defRPr sz="3360"/>
            </a:lvl3pPr>
            <a:lvl4pPr marL="1920317" indent="0">
              <a:buNone/>
              <a:defRPr sz="2800"/>
            </a:lvl4pPr>
            <a:lvl5pPr marL="2560424" indent="0">
              <a:buNone/>
              <a:defRPr sz="2800"/>
            </a:lvl5pPr>
            <a:lvl6pPr marL="3200527" indent="0">
              <a:buNone/>
              <a:defRPr sz="2800"/>
            </a:lvl6pPr>
            <a:lvl7pPr marL="3840634" indent="0">
              <a:buNone/>
              <a:defRPr sz="2800"/>
            </a:lvl7pPr>
            <a:lvl8pPr marL="4480739" indent="0">
              <a:buNone/>
              <a:defRPr sz="2800"/>
            </a:lvl8pPr>
            <a:lvl9pPr marL="5120844" indent="0">
              <a:buNone/>
              <a:defRPr sz="28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60"/>
            </a:lvl1pPr>
            <a:lvl2pPr marL="640105" indent="0">
              <a:buNone/>
              <a:defRPr sz="1680"/>
            </a:lvl2pPr>
            <a:lvl3pPr marL="1280210" indent="0">
              <a:buNone/>
              <a:defRPr sz="1400"/>
            </a:lvl3pPr>
            <a:lvl4pPr marL="1920317" indent="0">
              <a:buNone/>
              <a:defRPr sz="1260"/>
            </a:lvl4pPr>
            <a:lvl5pPr marL="2560424" indent="0">
              <a:buNone/>
              <a:defRPr sz="1260"/>
            </a:lvl5pPr>
            <a:lvl6pPr marL="3200527" indent="0">
              <a:buNone/>
              <a:defRPr sz="1260"/>
            </a:lvl6pPr>
            <a:lvl7pPr marL="3840634" indent="0">
              <a:buNone/>
              <a:defRPr sz="1260"/>
            </a:lvl7pPr>
            <a:lvl8pPr marL="4480739" indent="0">
              <a:buNone/>
              <a:defRPr sz="1260"/>
            </a:lvl8pPr>
            <a:lvl9pPr marL="5120844" indent="0">
              <a:buNone/>
              <a:defRPr sz="126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D7013126-404D-4797-A474-B8F568434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E0A86-4F3B-48ED-B1AA-7C9BEC94F107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63F4066B-2382-4417-895D-E31091BBF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5CA5CA9A-8C92-4C97-81C4-5738CF983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74158-4213-4948-BFE9-A14A2AC4F3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87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D6A424-9462-43F9-9AEB-90BD54D67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8497A9B-91EF-47B7-9E1A-A1FA8758B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763" y="2239963"/>
            <a:ext cx="11522075" cy="6337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4292C1-A45F-4907-B570-B15D2B8C59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279852" eaLnBrk="1" fontAlgn="auto" hangingPunct="1">
              <a:spcBef>
                <a:spcPts val="0"/>
              </a:spcBef>
              <a:spcAft>
                <a:spcPts val="0"/>
              </a:spcAft>
              <a:defRPr sz="168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3BD088-AB76-46D5-AC94-36DA78D56032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423A6C-FBE3-4491-864E-8EFC0AB54F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279852" eaLnBrk="1" fontAlgn="auto" hangingPunct="1">
              <a:spcBef>
                <a:spcPts val="0"/>
              </a:spcBef>
              <a:spcAft>
                <a:spcPts val="0"/>
              </a:spcAft>
              <a:defRPr sz="168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9F4FA7-25A9-4BFD-9D8A-A2027E7DF9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279852" eaLnBrk="1" fontAlgn="auto" hangingPunct="1">
              <a:spcBef>
                <a:spcPts val="0"/>
              </a:spcBef>
              <a:spcAft>
                <a:spcPts val="0"/>
              </a:spcAft>
              <a:defRPr sz="168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BD509-FDF3-4D07-8906-465665235E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fontAlgn="base">
        <a:spcBef>
          <a:spcPct val="0"/>
        </a:spcBef>
        <a:spcAft>
          <a:spcPct val="0"/>
        </a:spcAft>
        <a:defRPr sz="6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2pPr>
      <a:lvl3pPr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3pPr>
      <a:lvl4pPr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4pPr>
      <a:lvl5pPr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1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580" indent="-320054" algn="l" defTabSz="128021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687" indent="-320054" algn="l" defTabSz="128021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793" indent="-320054" algn="l" defTabSz="128021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898" indent="-320054" algn="l" defTabSz="128021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105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210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317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424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527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634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739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844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CA069EA-D25D-44BB-B3C1-3BB943965893}"/>
              </a:ext>
            </a:extLst>
          </p:cNvPr>
          <p:cNvSpPr txBox="1"/>
          <p:nvPr/>
        </p:nvSpPr>
        <p:spPr>
          <a:xfrm>
            <a:off x="316124" y="5808712"/>
            <a:ext cx="12169352" cy="14711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8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Олимпиада «Алые паруса»</a:t>
            </a:r>
          </a:p>
          <a:p>
            <a:pPr algn="ct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8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для обучающихся 4-8-х классов</a:t>
            </a:r>
          </a:p>
        </p:txBody>
      </p:sp>
      <p:pic>
        <p:nvPicPr>
          <p:cNvPr id="2" name="Picture 2" descr="D:\Work\Алые паруса\Дизайн\Логотип Алые паруса прозрачный фон.png">
            <a:extLst>
              <a:ext uri="{FF2B5EF4-FFF2-40B4-BE49-F238E27FC236}">
                <a16:creationId xmlns:a16="http://schemas.microsoft.com/office/drawing/2014/main" id="{628BBBF0-59D2-8D36-7A3F-E7B1E0602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596" y="1107395"/>
            <a:ext cx="3672408" cy="3675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E2C5C1-57F6-1461-B634-C6CFEFCEF8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472CF4A2-2E74-11D6-B403-F85B9AC42D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14B79C2-B1DF-582B-849E-4B023F9C9A7D}"/>
              </a:ext>
            </a:extLst>
          </p:cNvPr>
          <p:cNvSpPr txBox="1"/>
          <p:nvPr/>
        </p:nvSpPr>
        <p:spPr>
          <a:xfrm>
            <a:off x="504056" y="2352328"/>
            <a:ext cx="11809312" cy="4147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Постолимпиадные</a:t>
            </a:r>
            <a:r>
              <a:rPr lang="ru-RU" sz="36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мероприятия проходят согласно графику, утверждённому </a:t>
            </a:r>
            <a:r>
              <a:rPr lang="ru-RU" sz="36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организатором муниципального этапа Олимпиады</a:t>
            </a:r>
            <a:r>
              <a:rPr lang="ru-RU" sz="36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, при участии жюри и апелляционных комиссий муниципального этапа Олимпиады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C3037B-9322-73AE-C112-7E3614ADB2CC}"/>
              </a:ext>
            </a:extLst>
          </p:cNvPr>
          <p:cNvSpPr txBox="1"/>
          <p:nvPr/>
        </p:nvSpPr>
        <p:spPr>
          <a:xfrm>
            <a:off x="6760840" y="183929"/>
            <a:ext cx="55446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B0F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</a:t>
            </a:r>
            <a:endParaRPr lang="ru-RU" sz="4000" dirty="0">
              <a:solidFill>
                <a:srgbClr val="00B0F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928712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BE4C48-A4CD-B0AC-790D-222AEA996A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C0C3EED0-8F83-4A9A-8D36-FB08CB7069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A469A59D-A507-D06A-D895-1E3444485762}"/>
              </a:ext>
            </a:extLst>
          </p:cNvPr>
          <p:cNvSpPr txBox="1"/>
          <p:nvPr/>
        </p:nvSpPr>
        <p:spPr>
          <a:xfrm>
            <a:off x="352128" y="1992288"/>
            <a:ext cx="12169352" cy="6038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Победителями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Олимпиады признаются участники Олимпиады, набравшие необходимое </a:t>
            </a:r>
            <a:r>
              <a:rPr lang="ru-RU" sz="20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количество баллов, устанавливаемое жюри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Олимпиады, составляющее </a:t>
            </a:r>
            <a:r>
              <a:rPr lang="ru-RU" sz="20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более половины от максимально возможных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. </a:t>
            </a:r>
            <a:r>
              <a:rPr lang="ru-RU" sz="20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Количество победителей 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не должно превышать </a:t>
            </a:r>
            <a:r>
              <a:rPr lang="ru-RU" sz="20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8 процентов 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от общего фактического числа участников соответствующего этапа Олимпиады.</a:t>
            </a:r>
          </a:p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В случае, если несколько участников Олимпиады набрали одинаковое необходимое для получения статуса победителя количество баллов, устанавливаемое жюри Олимпиады, данные участники Олимпиады признаются победителями Олимпиады.</a:t>
            </a:r>
          </a:p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Призёрами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Олимпиады признаются участники Олимпиады, набравшие необходимое </a:t>
            </a:r>
            <a:r>
              <a:rPr lang="ru-RU" sz="20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количество баллов, устанавливаемое жюри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Олимпиады, составляющее </a:t>
            </a:r>
            <a:r>
              <a:rPr lang="ru-RU" sz="20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более половины от максимально возможных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. </a:t>
            </a:r>
            <a:r>
              <a:rPr lang="ru-RU" sz="20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Количество призёров 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не должно превышать </a:t>
            </a:r>
            <a:r>
              <a:rPr lang="ru-RU" sz="20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30 процентов 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от общего фактического числа участников соответствующего этапа Олимпиады.</a:t>
            </a:r>
          </a:p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В случае, когда ни один из участников Олимпиады не набрал более половины от максимально возможных баллов, победители и призёры Олимпиады не определяются.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5A6106-D2D2-9440-2A1F-A4657676BAD4}"/>
              </a:ext>
            </a:extLst>
          </p:cNvPr>
          <p:cNvSpPr txBox="1"/>
          <p:nvPr/>
        </p:nvSpPr>
        <p:spPr>
          <a:xfrm>
            <a:off x="6760840" y="183929"/>
            <a:ext cx="55446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B0F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</a:t>
            </a:r>
            <a:endParaRPr lang="ru-RU" sz="4000" dirty="0">
              <a:solidFill>
                <a:srgbClr val="00B0F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234879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3681C5-9C16-8F00-6D4E-DF6B263DD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71A8F275-EB5F-E679-C6F5-99836F74B7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BF0F628F-72C9-7B46-2CD1-BB133A8B59F5}"/>
              </a:ext>
            </a:extLst>
          </p:cNvPr>
          <p:cNvSpPr txBox="1"/>
          <p:nvPr/>
        </p:nvSpPr>
        <p:spPr>
          <a:xfrm>
            <a:off x="352128" y="1992288"/>
            <a:ext cx="12241360" cy="6478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Организатор муниципального этапа Олимпиады передаёт утверждённые результаты участников муниципального этапа Олимпиады по каждому общеобразовательному предмету организатору заключительного этапа Олимпиады в электронном виде в течение трёх рабочих дней после подведения итогов муниципального этапа Олимпиады по утверждённой уполномоченной организацией форме (будет размещена в облачном хранилище). Предельные сроки предоставления итогов: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Русский язык (4-6 класс) – </a:t>
            </a:r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20.04.2025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Математика (4-6 класс) – </a:t>
            </a:r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27.04.2025</a:t>
            </a:r>
            <a:endParaRPr lang="ru-RU" sz="28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23B9C3-07D3-8633-0EE0-D56836A2A02D}"/>
              </a:ext>
            </a:extLst>
          </p:cNvPr>
          <p:cNvSpPr txBox="1"/>
          <p:nvPr/>
        </p:nvSpPr>
        <p:spPr>
          <a:xfrm>
            <a:off x="6760840" y="183929"/>
            <a:ext cx="55446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B0F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</a:t>
            </a:r>
            <a:endParaRPr lang="ru-RU" sz="4000" dirty="0">
              <a:solidFill>
                <a:srgbClr val="00B0F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114590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9326E7-FA3A-6CC9-F98E-C1F05038CF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ECF0230D-23C8-2C2C-BB34-FC6883A250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F409B8BA-8512-CD96-AF4F-2EB5ABB08322}"/>
              </a:ext>
            </a:extLst>
          </p:cNvPr>
          <p:cNvSpPr txBox="1"/>
          <p:nvPr/>
        </p:nvSpPr>
        <p:spPr>
          <a:xfrm>
            <a:off x="352128" y="1992288"/>
            <a:ext cx="12169352" cy="49787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Заключительный этап </a:t>
            </a:r>
            <a:r>
              <a:rPr lang="ru-RU" sz="36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Олимпиады проводится по заданиям, разработанным предметно-методическими комиссиями, формируемыми уполномоченной организацией с учётом содержания образовательных программ начального и среднего общего образования для </a:t>
            </a:r>
            <a:r>
              <a:rPr lang="ru-RU" sz="36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4-8 классов</a:t>
            </a:r>
            <a:r>
              <a:rPr lang="ru-RU" sz="36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2A8D84-822F-EBE7-F950-8E11B74229E9}"/>
              </a:ext>
            </a:extLst>
          </p:cNvPr>
          <p:cNvSpPr txBox="1"/>
          <p:nvPr/>
        </p:nvSpPr>
        <p:spPr>
          <a:xfrm>
            <a:off x="6760840" y="183929"/>
            <a:ext cx="55446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B0F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Заключительный этап</a:t>
            </a:r>
            <a:endParaRPr lang="ru-RU" sz="4000" dirty="0">
              <a:solidFill>
                <a:srgbClr val="00B0F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401730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D9D052-07A4-A859-9CDE-8071AC46E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98DF3988-F9EA-FBC9-B9B4-C014BEACD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CD376208-36AC-6367-8115-B8F9A43791F6}"/>
              </a:ext>
            </a:extLst>
          </p:cNvPr>
          <p:cNvSpPr txBox="1"/>
          <p:nvPr/>
        </p:nvSpPr>
        <p:spPr>
          <a:xfrm>
            <a:off x="352128" y="1992288"/>
            <a:ext cx="1224136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Дата и время проведения мероприятия:</a:t>
            </a: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По предметной области «русский язык» для 4-8 классов: </a:t>
            </a:r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7 мая 2025 года.</a:t>
            </a: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По предметной области «математика» для 4-8 классов: </a:t>
            </a:r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13 мая 2025 года.</a:t>
            </a: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По предметной области «химия» для 7-8 классов: </a:t>
            </a:r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19 апреля 2025 года</a:t>
            </a:r>
            <a:r>
              <a:rPr lang="ru-RU" sz="2800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.</a:t>
            </a: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Начало соревновательного тура: </a:t>
            </a:r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 10:00</a:t>
            </a: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Место проведения: </a:t>
            </a: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ОГАН ОО «Центр «Алые паруса» (г. Ульяновск, ул. Университетская набережная, </a:t>
            </a:r>
            <a:r>
              <a:rPr lang="ru-RU" sz="2800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зд</a:t>
            </a: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. 2).</a:t>
            </a: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Формат проведения Олимпиады: </a:t>
            </a: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очный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99ACAA-C971-A52D-E705-08B7A6CFC37C}"/>
              </a:ext>
            </a:extLst>
          </p:cNvPr>
          <p:cNvSpPr txBox="1"/>
          <p:nvPr/>
        </p:nvSpPr>
        <p:spPr>
          <a:xfrm>
            <a:off x="6760840" y="183929"/>
            <a:ext cx="55446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B0F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Заключительный этап</a:t>
            </a:r>
            <a:endParaRPr lang="ru-RU" sz="4000" dirty="0">
              <a:solidFill>
                <a:srgbClr val="00B0F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770558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FC5FA9-7530-5D21-15C9-BB7DA27789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0A8511CA-1D2F-61A7-4737-AC925D32F8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7A10F90A-7DCE-18A6-99DF-7A2925CE815B}"/>
              </a:ext>
            </a:extLst>
          </p:cNvPr>
          <p:cNvSpPr txBox="1"/>
          <p:nvPr/>
        </p:nvSpPr>
        <p:spPr>
          <a:xfrm>
            <a:off x="496144" y="1474689"/>
            <a:ext cx="12241360" cy="56176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Участники заключительного этапа: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1) среди обучающихся </a:t>
            </a:r>
            <a:r>
              <a:rPr lang="ru-RU" sz="22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4-6 классов</a:t>
            </a:r>
            <a:r>
              <a:rPr lang="ru-RU" sz="2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: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а) </a:t>
            </a:r>
            <a:r>
              <a:rPr lang="ru-RU" sz="22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победители и призёры заключительного этапа </a:t>
            </a:r>
            <a:r>
              <a:rPr lang="ru-RU" sz="2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Олимпиады предыдущего учебного года;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б) участники муниципального этапа Олимпиады текущего учебного года, </a:t>
            </a:r>
            <a:r>
              <a:rPr lang="ru-RU" sz="22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набравшие</a:t>
            </a:r>
            <a:r>
              <a:rPr lang="ru-RU" sz="2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необходимое для участия в заключительном этапе Олимпиады </a:t>
            </a:r>
            <a:r>
              <a:rPr lang="ru-RU" sz="22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количество баллов</a:t>
            </a:r>
            <a:r>
              <a:rPr lang="ru-RU" sz="2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, установленное организатором заключительного этапа Олимпиады;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2) среди обучающихся </a:t>
            </a:r>
            <a:r>
              <a:rPr lang="ru-RU" sz="22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7-8 классов</a:t>
            </a:r>
            <a:r>
              <a:rPr lang="ru-RU" sz="2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: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а) </a:t>
            </a:r>
            <a:r>
              <a:rPr lang="ru-RU" sz="22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победители и призёры заключительного этапа</a:t>
            </a:r>
            <a:r>
              <a:rPr lang="ru-RU" sz="2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Олимпиады предыдущего учебного года;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б) участники </a:t>
            </a:r>
            <a:r>
              <a:rPr lang="ru-RU" sz="22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муниципального этапа </a:t>
            </a:r>
            <a:r>
              <a:rPr lang="ru-RU" sz="2200" b="1" i="1" u="sng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всероссийской олимпиады школьников </a:t>
            </a:r>
            <a:r>
              <a:rPr lang="ru-RU" sz="2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текущего учебного года, </a:t>
            </a:r>
            <a:r>
              <a:rPr lang="ru-RU" sz="22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набравшие</a:t>
            </a:r>
            <a:r>
              <a:rPr lang="ru-RU" sz="2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необходимое для участия в заключительном этапе Олимпиады </a:t>
            </a:r>
            <a:r>
              <a:rPr lang="ru-RU" sz="22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количество баллов</a:t>
            </a:r>
            <a:r>
              <a:rPr lang="ru-RU" sz="2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, установленное организатором заключительного этапа Олимпиады.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B7DB21-F2A6-2D61-6703-F9CFC908A481}"/>
              </a:ext>
            </a:extLst>
          </p:cNvPr>
          <p:cNvSpPr txBox="1"/>
          <p:nvPr/>
        </p:nvSpPr>
        <p:spPr>
          <a:xfrm>
            <a:off x="6760840" y="183929"/>
            <a:ext cx="55446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B0F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Заключительный этап</a:t>
            </a:r>
            <a:endParaRPr lang="ru-RU" sz="4000" dirty="0">
              <a:solidFill>
                <a:srgbClr val="00B0F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36822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70BC4D-5EBB-2FE2-9FFF-C4595C5F31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B041B936-03A3-E9DE-30D5-0107ADF470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A97B7E14-B43E-FD2A-240F-6CC4C609C89F}"/>
              </a:ext>
            </a:extLst>
          </p:cNvPr>
          <p:cNvSpPr txBox="1"/>
          <p:nvPr/>
        </p:nvSpPr>
        <p:spPr>
          <a:xfrm>
            <a:off x="856184" y="1488232"/>
            <a:ext cx="11089232" cy="70064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Олимпиада проводится по следующим общеобразовательным предметам: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1) математика;</a:t>
            </a:r>
          </a:p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2) русский язык;</a:t>
            </a:r>
          </a:p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3) химия.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D271D0-9B9B-4741-C91F-C2879BE5A33A}"/>
              </a:ext>
            </a:extLst>
          </p:cNvPr>
          <p:cNvSpPr txBox="1"/>
          <p:nvPr/>
        </p:nvSpPr>
        <p:spPr>
          <a:xfrm>
            <a:off x="6760840" y="183929"/>
            <a:ext cx="55446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B0F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Предметы Олимпиады</a:t>
            </a:r>
            <a:endParaRPr lang="ru-RU" sz="4000" dirty="0">
              <a:solidFill>
                <a:srgbClr val="00B0F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96175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B1944460-CE0B-4E5C-A754-C1182D52B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8C73204D-B7F9-4C32-8107-28E60E98DA50}"/>
              </a:ext>
            </a:extLst>
          </p:cNvPr>
          <p:cNvSpPr txBox="1"/>
          <p:nvPr/>
        </p:nvSpPr>
        <p:spPr>
          <a:xfrm>
            <a:off x="856184" y="1992288"/>
            <a:ext cx="11089232" cy="4928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Олимпиада включает следующие этапы:</a:t>
            </a:r>
          </a:p>
          <a:p>
            <a:pPr algn="just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1) муниципальный;</a:t>
            </a:r>
          </a:p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2) заключительный.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612A50-84B3-9A5C-FBD7-0507377C863B}"/>
              </a:ext>
            </a:extLst>
          </p:cNvPr>
          <p:cNvSpPr txBox="1"/>
          <p:nvPr/>
        </p:nvSpPr>
        <p:spPr>
          <a:xfrm>
            <a:off x="6760840" y="183929"/>
            <a:ext cx="55446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B0F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Этапы Олимпиады</a:t>
            </a:r>
            <a:endParaRPr lang="ru-RU" sz="4000" dirty="0">
              <a:solidFill>
                <a:srgbClr val="00B0F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752988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8FD9BD-8D82-FB20-A62D-78D25D58A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61EB65BA-1AEF-8CB6-0667-811784D42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C5C7D1B7-AA49-9603-83AA-14F28749E2B1}"/>
              </a:ext>
            </a:extLst>
          </p:cNvPr>
          <p:cNvSpPr txBox="1"/>
          <p:nvPr/>
        </p:nvSpPr>
        <p:spPr>
          <a:xfrm>
            <a:off x="640160" y="1272208"/>
            <a:ext cx="11089232" cy="66407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Организаторами Олимпиады являются: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1) </a:t>
            </a:r>
            <a:r>
              <a:rPr lang="ru-RU" sz="36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муниципального этапа </a:t>
            </a:r>
            <a:r>
              <a:rPr lang="ru-RU" sz="36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– органы местного самоуправления муниципальных районов и городских округов, осуществляющих управление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в сфере образования;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2) </a:t>
            </a:r>
            <a:r>
              <a:rPr lang="ru-RU" sz="36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заключительного этапа </a:t>
            </a:r>
            <a:r>
              <a:rPr lang="ru-RU" sz="36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– Министерство просвещения и воспитания Ульяновской области, ОГАН ОО «Центр «Алые паруса».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3A2070-4D49-8E09-29C4-07F99346F5F4}"/>
              </a:ext>
            </a:extLst>
          </p:cNvPr>
          <p:cNvSpPr txBox="1"/>
          <p:nvPr/>
        </p:nvSpPr>
        <p:spPr>
          <a:xfrm>
            <a:off x="5464696" y="183929"/>
            <a:ext cx="68407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B0F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Организаторы Олимпиады</a:t>
            </a:r>
            <a:endParaRPr lang="ru-RU" sz="4000" dirty="0">
              <a:solidFill>
                <a:srgbClr val="00B0F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431831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655C17-78A8-349E-A94F-4521A585FE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192A6976-63B7-5A2C-7C59-40FCAD033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88C1571-0B0D-4FF0-ADEA-662540340C45}"/>
              </a:ext>
            </a:extLst>
          </p:cNvPr>
          <p:cNvSpPr txBox="1"/>
          <p:nvPr/>
        </p:nvSpPr>
        <p:spPr>
          <a:xfrm>
            <a:off x="352128" y="1992288"/>
            <a:ext cx="12169352" cy="49787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 </a:t>
            </a:r>
            <a:r>
              <a:rPr lang="ru-RU" sz="36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Олимпиады проводится по заданиям, разработанным предметно-методическими комиссиями, формируемыми уполномоченной организацией, с учётом содержания образовательных программ начального и среднего общего образования для </a:t>
            </a:r>
            <a:r>
              <a:rPr lang="ru-RU" sz="36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4-6 классов</a:t>
            </a:r>
            <a:r>
              <a:rPr lang="ru-RU" sz="36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450B93-6F4C-3F85-AAA6-D5CDD50A1A6A}"/>
              </a:ext>
            </a:extLst>
          </p:cNvPr>
          <p:cNvSpPr txBox="1"/>
          <p:nvPr/>
        </p:nvSpPr>
        <p:spPr>
          <a:xfrm>
            <a:off x="6760840" y="183929"/>
            <a:ext cx="55446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B0F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</a:t>
            </a:r>
            <a:endParaRPr lang="ru-RU" sz="4000" dirty="0">
              <a:solidFill>
                <a:srgbClr val="00B0F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833102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35CFD3-A7B6-0C55-5D5E-12CB42DB98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C4E56B66-0939-8884-E926-C92CAD4CD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358AA699-EA1C-B4C3-7A17-DAEF35030B7F}"/>
              </a:ext>
            </a:extLst>
          </p:cNvPr>
          <p:cNvSpPr txBox="1"/>
          <p:nvPr/>
        </p:nvSpPr>
        <p:spPr>
          <a:xfrm>
            <a:off x="352128" y="1992288"/>
            <a:ext cx="1224136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Дата и время проведения мероприятия:</a:t>
            </a: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По предметной области «русский язык» для 4-6 классов: </a:t>
            </a:r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5 апреля 2025 года.</a:t>
            </a: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По предметной области «математика» для 4-6 классов: </a:t>
            </a:r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12 апреля 2025 года.</a:t>
            </a: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По предметной области «химия» муниципальный этап </a:t>
            </a:r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НЕ ПРОВОДИТСЯ</a:t>
            </a: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.</a:t>
            </a: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Начало соревновательного тура: </a:t>
            </a:r>
            <a:r>
              <a:rPr lang="ru-RU" sz="2800" b="1" dirty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 10:00</a:t>
            </a: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Место проведения: </a:t>
            </a: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определяет организатор этапа</a:t>
            </a: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Формат проведения Олимпиады: </a:t>
            </a:r>
            <a:r>
              <a:rPr lang="ru-RU" sz="28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очный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91BD15-1A85-2E96-DF15-3EB22E633D91}"/>
              </a:ext>
            </a:extLst>
          </p:cNvPr>
          <p:cNvSpPr txBox="1"/>
          <p:nvPr/>
        </p:nvSpPr>
        <p:spPr>
          <a:xfrm>
            <a:off x="6760840" y="183929"/>
            <a:ext cx="55446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B0F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</a:t>
            </a:r>
            <a:endParaRPr lang="ru-RU" sz="4000" dirty="0">
              <a:solidFill>
                <a:srgbClr val="00B0F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69179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00FD76-884D-F99F-E32C-7DB1FBE62C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88232E1B-59CB-5550-3BB2-7004B2D55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A57726F1-8E6C-D2F0-C4AC-764BAD6CA647}"/>
              </a:ext>
            </a:extLst>
          </p:cNvPr>
          <p:cNvSpPr txBox="1"/>
          <p:nvPr/>
        </p:nvSpPr>
        <p:spPr>
          <a:xfrm>
            <a:off x="424136" y="1200200"/>
            <a:ext cx="12241360" cy="74236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Организатор муниципального этапа Олимпиады: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1) формирует оргкомитет муниципального этапа Олимпиады и утверждает его состав;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2) утверждает организационно-технологическую модель проведения муниципального этапа Олимпиады;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3) обеспечивает проведение муниципального этапа Олимпиады согласно графику, утверждённому Министерством;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4) определяет процедуру регистрации участников муниципального этапа Олимпиады и формат проведения </a:t>
            </a:r>
            <a:r>
              <a:rPr lang="ru-RU" sz="2000" b="1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постолимпиадных</a:t>
            </a: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мероприятий по каждому общеобразовательному предмету;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5) утверждает состав жюри муниципального этапа Олимпиады по каждому общеобразовательному предмету;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6) организует процедуру пересмотра результатов в случае выявления в протоколах жюри муниципального этапа Олимпиады технических ошибок, допущенных при подсчёте баллов за выполнение заданий;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7) утверждает результаты муниципального этапа Олимпиады по каждому общеобразовательному предмету и параллели, публикует их на своём официальном сайте в информационно-телекоммуникационной сети «Интернет».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D766DA-D2DC-E989-D8B3-73DEA33900EC}"/>
              </a:ext>
            </a:extLst>
          </p:cNvPr>
          <p:cNvSpPr txBox="1"/>
          <p:nvPr/>
        </p:nvSpPr>
        <p:spPr>
          <a:xfrm>
            <a:off x="6760840" y="183929"/>
            <a:ext cx="55446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B0F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</a:t>
            </a:r>
            <a:endParaRPr lang="ru-RU" sz="4000" dirty="0">
              <a:solidFill>
                <a:srgbClr val="00B0F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740282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995834-F7E2-579B-8D9C-8E22BFDD8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D6FE15BD-A690-9A02-F49E-E2617AC9C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74533305-C02B-457B-95D9-82F4237FE936}"/>
              </a:ext>
            </a:extLst>
          </p:cNvPr>
          <p:cNvSpPr txBox="1"/>
          <p:nvPr/>
        </p:nvSpPr>
        <p:spPr>
          <a:xfrm>
            <a:off x="496144" y="1474689"/>
            <a:ext cx="12241360" cy="6651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Участники муниципального этапа: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1) победители и призёры муниципального этапа Олимпиады предыдущего учебного года;</a:t>
            </a:r>
          </a:p>
          <a:p>
            <a:pPr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2) участники школьного этапа всероссийской олимпиады школьников текущего учебного года, набравшие необходимое для участия в муниципальном этапе Олимпиады количество баллов, установленное организатором муниципального этапа Олимпиады.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1F61DC-FEE4-7994-47F4-36BE6E6D20F9}"/>
              </a:ext>
            </a:extLst>
          </p:cNvPr>
          <p:cNvSpPr txBox="1"/>
          <p:nvPr/>
        </p:nvSpPr>
        <p:spPr>
          <a:xfrm>
            <a:off x="6760840" y="183929"/>
            <a:ext cx="55446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B0F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</a:t>
            </a:r>
            <a:endParaRPr lang="ru-RU" sz="4000" dirty="0">
              <a:solidFill>
                <a:srgbClr val="00B0F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565550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36C422-CCD4-9E66-24D5-B23D14E090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Work\Алые паруса\Документы\Презентации\Строительство учебного корпуса АП\Пустой лист.jpg">
            <a:extLst>
              <a:ext uri="{FF2B5EF4-FFF2-40B4-BE49-F238E27FC236}">
                <a16:creationId xmlns:a16="http://schemas.microsoft.com/office/drawing/2014/main" id="{7361322D-AC9A-5417-4B0F-6C00DA5051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" y="0"/>
            <a:ext cx="128016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2613B680-FC7B-EE27-6643-90E477431AAB}"/>
              </a:ext>
            </a:extLst>
          </p:cNvPr>
          <p:cNvSpPr txBox="1"/>
          <p:nvPr/>
        </p:nvSpPr>
        <p:spPr>
          <a:xfrm>
            <a:off x="496144" y="1474689"/>
            <a:ext cx="11809312" cy="667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Для передачи материалов при проведении Олимпиады в очном формате используется облачное хранилище (далее – облачное хранилище). Для работы с облачным хранилищем аккаунт должен быть действующий, т.е. зарегистрирован на электронной платформе «Яндекс». Ссылка на облачное хранилище будет направлена муниципальным координаторам.</a:t>
            </a:r>
          </a:p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В день проведения Олимпиады за два часа до начала соревновательного тура в облачном хранилище размещаются бланки олимпиадных заданий.</a:t>
            </a:r>
          </a:p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 defTabSz="1279852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Ответы и критерии оценивания олимпиадных заданий размещаются в облачном хранилище в день проведения соревновательного тура не позднее 15:00 по местному времени.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854421-A41A-A1BB-FD6C-4AB73AECFF72}"/>
              </a:ext>
            </a:extLst>
          </p:cNvPr>
          <p:cNvSpPr txBox="1"/>
          <p:nvPr/>
        </p:nvSpPr>
        <p:spPr>
          <a:xfrm>
            <a:off x="6760840" y="183929"/>
            <a:ext cx="55446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2798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B0F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Муниципальный этап</a:t>
            </a:r>
            <a:endParaRPr lang="ru-RU" sz="4000" dirty="0">
              <a:solidFill>
                <a:srgbClr val="00B0F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6584249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1880</TotalTime>
  <Words>895</Words>
  <Application>Microsoft Office PowerPoint</Application>
  <PresentationFormat>A3 (297x420 мм)</PresentationFormat>
  <Paragraphs>90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PT Astra Serif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</dc:creator>
  <cp:lastModifiedBy>User</cp:lastModifiedBy>
  <cp:revision>221</cp:revision>
  <dcterms:created xsi:type="dcterms:W3CDTF">2020-06-11T13:52:19Z</dcterms:created>
  <dcterms:modified xsi:type="dcterms:W3CDTF">2025-03-19T09:04:24Z</dcterms:modified>
</cp:coreProperties>
</file>